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9"/>
  </p:notesMasterIdLst>
  <p:sldIdLst>
    <p:sldId id="256" r:id="rId2"/>
    <p:sldId id="257" r:id="rId3"/>
    <p:sldId id="258" r:id="rId4"/>
    <p:sldId id="283" r:id="rId5"/>
    <p:sldId id="272" r:id="rId6"/>
    <p:sldId id="273" r:id="rId7"/>
    <p:sldId id="285" r:id="rId8"/>
    <p:sldId id="286" r:id="rId9"/>
    <p:sldId id="259" r:id="rId10"/>
    <p:sldId id="260" r:id="rId11"/>
    <p:sldId id="261" r:id="rId12"/>
    <p:sldId id="288" r:id="rId13"/>
    <p:sldId id="287" r:id="rId14"/>
    <p:sldId id="289" r:id="rId15"/>
    <p:sldId id="304" r:id="rId16"/>
    <p:sldId id="291" r:id="rId17"/>
    <p:sldId id="292" r:id="rId18"/>
    <p:sldId id="294" r:id="rId19"/>
    <p:sldId id="296" r:id="rId20"/>
    <p:sldId id="295" r:id="rId21"/>
    <p:sldId id="297" r:id="rId22"/>
    <p:sldId id="298" r:id="rId23"/>
    <p:sldId id="299" r:id="rId24"/>
    <p:sldId id="300" r:id="rId25"/>
    <p:sldId id="301" r:id="rId26"/>
    <p:sldId id="302" r:id="rId27"/>
    <p:sldId id="303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3F141B-525A-4B70-BA38-0C4DEB24FEAD}" type="datetimeFigureOut">
              <a:rPr lang="en-US" smtClean="0"/>
              <a:t>06-Dec-14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049AEC-1C25-49ED-9E72-DF740C6EF5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182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049AEC-1C25-49ED-9E72-DF740C6EF5B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738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8E959-1E0D-44E7-BF0C-36160F0E5B8A}" type="datetimeFigureOut">
              <a:rPr lang="en-US" smtClean="0"/>
              <a:t>06-Dec-14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B847D-B8C7-41A6-A3ED-240DDE7CD1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8E959-1E0D-44E7-BF0C-36160F0E5B8A}" type="datetimeFigureOut">
              <a:rPr lang="en-US" smtClean="0"/>
              <a:t>06-Dec-14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B847D-B8C7-41A6-A3ED-240DDE7CD1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8E959-1E0D-44E7-BF0C-36160F0E5B8A}" type="datetimeFigureOut">
              <a:rPr lang="en-US" smtClean="0"/>
              <a:t>06-Dec-14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B847D-B8C7-41A6-A3ED-240DDE7CD1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8E959-1E0D-44E7-BF0C-36160F0E5B8A}" type="datetimeFigureOut">
              <a:rPr lang="en-US" smtClean="0"/>
              <a:t>06-Dec-14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B847D-B8C7-41A6-A3ED-240DDE7CD1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8E959-1E0D-44E7-BF0C-36160F0E5B8A}" type="datetimeFigureOut">
              <a:rPr lang="en-US" smtClean="0"/>
              <a:t>06-Dec-14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B847D-B8C7-41A6-A3ED-240DDE7CD1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8E959-1E0D-44E7-BF0C-36160F0E5B8A}" type="datetimeFigureOut">
              <a:rPr lang="en-US" smtClean="0"/>
              <a:t>06-Dec-14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B847D-B8C7-41A6-A3ED-240DDE7CD1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8E959-1E0D-44E7-BF0C-36160F0E5B8A}" type="datetimeFigureOut">
              <a:rPr lang="en-US" smtClean="0"/>
              <a:t>06-Dec-14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B847D-B8C7-41A6-A3ED-240DDE7CD1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8E959-1E0D-44E7-BF0C-36160F0E5B8A}" type="datetimeFigureOut">
              <a:rPr lang="en-US" smtClean="0"/>
              <a:t>06-Dec-14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B847D-B8C7-41A6-A3ED-240DDE7CD1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8E959-1E0D-44E7-BF0C-36160F0E5B8A}" type="datetimeFigureOut">
              <a:rPr lang="en-US" smtClean="0"/>
              <a:t>06-Dec-14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B847D-B8C7-41A6-A3ED-240DDE7CD1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8E959-1E0D-44E7-BF0C-36160F0E5B8A}" type="datetimeFigureOut">
              <a:rPr lang="en-US" smtClean="0"/>
              <a:t>06-Dec-14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B847D-B8C7-41A6-A3ED-240DDE7CD12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8E959-1E0D-44E7-BF0C-36160F0E5B8A}" type="datetimeFigureOut">
              <a:rPr lang="en-US" smtClean="0"/>
              <a:t>06-Dec-14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4B847D-B8C7-41A6-A3ED-240DDE7CD12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134B847D-B8C7-41A6-A3ED-240DDE7CD12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6DB8E959-1E0D-44E7-BF0C-36160F0E5B8A}" type="datetimeFigureOut">
              <a:rPr lang="en-US" smtClean="0"/>
              <a:t>06-Dec-14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13.png"/><Relationship Id="rId5" Type="http://schemas.microsoft.com/office/2007/relationships/media" Target="../media/media3.mp4"/><Relationship Id="rId10" Type="http://schemas.openxmlformats.org/officeDocument/2006/relationships/image" Target="../media/image12.png"/><Relationship Id="rId4" Type="http://schemas.openxmlformats.org/officeDocument/2006/relationships/video" Target="../media/media2.mp4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762000"/>
            <a:ext cx="7543800" cy="993775"/>
          </a:xfrm>
        </p:spPr>
        <p:txBody>
          <a:bodyPr>
            <a:normAutofit/>
          </a:bodyPr>
          <a:lstStyle/>
          <a:p>
            <a:r>
              <a:rPr lang="en-US" sz="3000" b="1" i="1" dirty="0" smtClean="0">
                <a:effectLst/>
              </a:rPr>
              <a:t>Diagnosis and Current Treatment of </a:t>
            </a:r>
            <a:r>
              <a:rPr lang="en-US" sz="3000" b="1" i="1" dirty="0"/>
              <a:t> </a:t>
            </a:r>
            <a:r>
              <a:rPr lang="en-US" sz="3000" b="1" i="1" dirty="0" smtClean="0">
                <a:effectLst/>
              </a:rPr>
              <a:t>AMD</a:t>
            </a:r>
            <a:endParaRPr lang="en-US" sz="3000" b="1" i="1" dirty="0">
              <a:effectLst/>
            </a:endParaRPr>
          </a:p>
        </p:txBody>
      </p: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2286000" y="2286000"/>
            <a:ext cx="3771900" cy="2968466"/>
            <a:chOff x="2826" y="1373"/>
            <a:chExt cx="2856" cy="2427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26" y="1373"/>
              <a:ext cx="2856" cy="2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2826" y="3423"/>
              <a:ext cx="2714" cy="377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defTabSz="762000" eaLnBrk="0" hangingPunct="0">
                <a:spcBef>
                  <a:spcPct val="50000"/>
                </a:spcBef>
              </a:pPr>
              <a:r>
                <a:rPr lang="en-US" sz="2400" b="1" dirty="0" smtClean="0">
                  <a:solidFill>
                    <a:schemeClr val="tx2"/>
                  </a:solidFill>
                </a:rPr>
                <a:t>Central </a:t>
              </a:r>
              <a:r>
                <a:rPr lang="en-US" sz="2400" b="1" dirty="0">
                  <a:solidFill>
                    <a:schemeClr val="tx2"/>
                  </a:solidFill>
                </a:rPr>
                <a:t>Visual Field Defect</a:t>
              </a:r>
              <a:endParaRPr lang="en-US" sz="1800" dirty="0">
                <a:solidFill>
                  <a:srgbClr val="CC0000"/>
                </a:solidFill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4343400" y="5943600"/>
            <a:ext cx="40386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BY </a:t>
            </a:r>
            <a:r>
              <a:rPr lang="en-US" sz="3200" dirty="0" err="1" smtClean="0"/>
              <a:t>Rith</a:t>
            </a:r>
            <a:r>
              <a:rPr lang="en-US" sz="3200" dirty="0" smtClean="0"/>
              <a:t> </a:t>
            </a:r>
            <a:r>
              <a:rPr lang="en-US" sz="3200" dirty="0" err="1" smtClean="0"/>
              <a:t>Narong</a:t>
            </a: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8471"/>
          <a:stretch/>
        </p:blipFill>
        <p:spPr>
          <a:xfrm>
            <a:off x="228600" y="1981200"/>
            <a:ext cx="1748007" cy="15584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3444" y="1981200"/>
            <a:ext cx="1888556" cy="15584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4793356"/>
            <a:ext cx="2286000" cy="206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144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#Type and Diagnosis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8458200" cy="52578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sz="3200" dirty="0" smtClean="0"/>
              <a:t>=&gt;AMD is divided into two main types: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 smtClean="0"/>
              <a:t>		1. Dry AMD (Non-exudative) 85-90%</a:t>
            </a:r>
          </a:p>
          <a:p>
            <a:pPr marL="0" indent="0">
              <a:buNone/>
            </a:pP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	</a:t>
            </a:r>
            <a:r>
              <a:rPr lang="en-US" sz="3200" dirty="0" smtClean="0"/>
              <a:t>	2. Wet AMD (Exudative) 10-15%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7084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84018"/>
            <a:ext cx="4114800" cy="203661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/>
              <a:t>	</a:t>
            </a:r>
            <a:endParaRPr lang="en-US" dirty="0"/>
          </a:p>
          <a:p>
            <a:pPr marL="0" lvl="0" indent="0" algn="ctr" defTabSz="914054">
              <a:lnSpc>
                <a:spcPct val="150000"/>
              </a:lnSpc>
              <a:spcBef>
                <a:spcPts val="0"/>
              </a:spcBef>
              <a:buClrTx/>
              <a:buNone/>
            </a:pPr>
            <a:r>
              <a:rPr lang="en-US" dirty="0" smtClean="0"/>
              <a:t>	</a:t>
            </a:r>
          </a:p>
          <a:p>
            <a:pPr marL="0" lvl="0" indent="0" algn="ctr" defTabSz="914054">
              <a:lnSpc>
                <a:spcPct val="150000"/>
              </a:lnSpc>
              <a:spcBef>
                <a:spcPts val="0"/>
              </a:spcBef>
              <a:buClrTx/>
              <a:buNone/>
            </a:pPr>
            <a:r>
              <a:rPr lang="en-US" sz="2400" dirty="0">
                <a:solidFill>
                  <a:prstClr val="black"/>
                </a:solidFill>
                <a:latin typeface="Franklin Gothic Book"/>
              </a:rPr>
              <a:t>	</a:t>
            </a:r>
            <a:r>
              <a:rPr lang="en-AU" sz="2400" dirty="0" smtClean="0">
                <a:solidFill>
                  <a:prstClr val="black"/>
                </a:solidFill>
                <a:latin typeface="Franklin Gothic Book"/>
              </a:rPr>
              <a:t>One </a:t>
            </a:r>
            <a:r>
              <a:rPr lang="en-AU" sz="2400" dirty="0">
                <a:solidFill>
                  <a:prstClr val="black"/>
                </a:solidFill>
                <a:latin typeface="Franklin Gothic Book"/>
              </a:rPr>
              <a:t>day I noticed this big, grey blob in the middle of my vision in my left eye. </a:t>
            </a:r>
          </a:p>
          <a:p>
            <a:pPr marL="0" lvl="0" indent="0" algn="ctr" defTabSz="914054">
              <a:lnSpc>
                <a:spcPct val="150000"/>
              </a:lnSpc>
              <a:spcBef>
                <a:spcPts val="0"/>
              </a:spcBef>
              <a:buClrTx/>
              <a:buNone/>
            </a:pPr>
            <a:r>
              <a:rPr lang="en-AU" sz="2400" dirty="0">
                <a:solidFill>
                  <a:prstClr val="black"/>
                </a:solidFill>
                <a:latin typeface="Franklin Gothic Book"/>
              </a:rPr>
              <a:t>I knew it wasn’t good.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distorsion central vis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86031" y="609600"/>
            <a:ext cx="4645712" cy="2518064"/>
          </a:xfrm>
          <a:prstGeom prst="rect">
            <a:avLst/>
          </a:prstGeom>
        </p:spPr>
      </p:pic>
      <p:pic>
        <p:nvPicPr>
          <p:cNvPr id="5" name="retina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478927" y="3581400"/>
            <a:ext cx="4532034" cy="2844800"/>
          </a:xfrm>
          <a:prstGeom prst="rect">
            <a:avLst/>
          </a:prstGeom>
        </p:spPr>
      </p:pic>
      <p:pic>
        <p:nvPicPr>
          <p:cNvPr id="6" name="amsler grid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8599" y="3581400"/>
            <a:ext cx="4250327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472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5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567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4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2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2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/>
              <a:t>AMD: DIAGNOSIS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18" y="1447800"/>
            <a:ext cx="7968163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764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91" t="29275" r="16727" b="16822"/>
          <a:stretch/>
        </p:blipFill>
        <p:spPr bwMode="auto">
          <a:xfrm>
            <a:off x="0" y="0"/>
            <a:ext cx="8458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9736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10" t="28592" r="16727" b="16481"/>
          <a:stretch/>
        </p:blipFill>
        <p:spPr bwMode="auto">
          <a:xfrm>
            <a:off x="0" y="0"/>
            <a:ext cx="8458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460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2" t="36781" r="46363" b="4200"/>
          <a:stretch/>
        </p:blipFill>
        <p:spPr bwMode="auto">
          <a:xfrm>
            <a:off x="4377488" y="0"/>
            <a:ext cx="4419066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5" t="11483" r="41818" b="3481"/>
          <a:stretch/>
        </p:blipFill>
        <p:spPr bwMode="auto">
          <a:xfrm>
            <a:off x="0" y="0"/>
            <a:ext cx="4343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410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</a:t>
            </a:r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/>
          <a:srcRect t="3436"/>
          <a:stretch/>
        </p:blipFill>
        <p:spPr bwMode="auto">
          <a:xfrm>
            <a:off x="838200" y="1295400"/>
            <a:ext cx="7162800" cy="5410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9157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 </a:t>
            </a:r>
            <a:r>
              <a:rPr lang="en-US" dirty="0" smtClean="0"/>
              <a:t>Dry </a:t>
            </a:r>
            <a:r>
              <a:rPr lang="en-US" dirty="0"/>
              <a:t>ARMD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4648200" cy="5257800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 sz="3200" b="1" dirty="0" smtClean="0"/>
          </a:p>
          <a:p>
            <a:pPr>
              <a:lnSpc>
                <a:spcPct val="90000"/>
              </a:lnSpc>
            </a:pPr>
            <a:r>
              <a:rPr lang="en-US" sz="3200" b="1" dirty="0" smtClean="0"/>
              <a:t>Preventative </a:t>
            </a:r>
            <a:r>
              <a:rPr lang="en-US" sz="3200" b="1" dirty="0"/>
              <a:t>Measures</a:t>
            </a:r>
          </a:p>
          <a:p>
            <a:pPr lvl="1">
              <a:lnSpc>
                <a:spcPct val="90000"/>
              </a:lnSpc>
            </a:pPr>
            <a:r>
              <a:rPr lang="en-US" sz="2800" b="1" dirty="0"/>
              <a:t>Stop smoking</a:t>
            </a:r>
          </a:p>
          <a:p>
            <a:pPr lvl="1">
              <a:lnSpc>
                <a:spcPct val="90000"/>
              </a:lnSpc>
            </a:pPr>
            <a:r>
              <a:rPr lang="en-US" sz="2400" b="1" dirty="0"/>
              <a:t>Antioxidant vitamins =</a:t>
            </a:r>
            <a:r>
              <a:rPr lang="en-US" sz="2400" dirty="0"/>
              <a:t> AREDS</a:t>
            </a:r>
            <a:endParaRPr lang="en-US" sz="2400" b="1" dirty="0"/>
          </a:p>
          <a:p>
            <a:pPr lvl="1">
              <a:lnSpc>
                <a:spcPct val="90000"/>
              </a:lnSpc>
            </a:pPr>
            <a:r>
              <a:rPr lang="en-US" sz="2400" dirty="0"/>
              <a:t>Diet = green leafy vegetables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Low-vision aids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Sun protection</a:t>
            </a:r>
          </a:p>
          <a:p>
            <a:pPr>
              <a:lnSpc>
                <a:spcPct val="90000"/>
              </a:lnSpc>
            </a:pPr>
            <a:r>
              <a:rPr lang="en-US" sz="3200" b="1" dirty="0"/>
              <a:t>Early Detection of </a:t>
            </a:r>
            <a:r>
              <a:rPr lang="en-AU" sz="3200" b="1" dirty="0"/>
              <a:t>CNVM</a:t>
            </a:r>
          </a:p>
          <a:p>
            <a:pPr lvl="1">
              <a:lnSpc>
                <a:spcPct val="90000"/>
              </a:lnSpc>
            </a:pPr>
            <a:r>
              <a:rPr lang="en-US" sz="2800" b="1" dirty="0" err="1"/>
              <a:t>Amsler</a:t>
            </a:r>
            <a:r>
              <a:rPr lang="en-US" sz="2800" b="1" dirty="0"/>
              <a:t> Grid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85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AREDS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3977" y="1181100"/>
            <a:ext cx="1838325" cy="1790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2951018"/>
            <a:ext cx="1799702" cy="37208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6436" y="1116443"/>
            <a:ext cx="1888556" cy="1600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600" y="2716643"/>
            <a:ext cx="2154228" cy="3976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43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9" t="19722" r="18182" b="10340"/>
          <a:stretch/>
        </p:blipFill>
        <p:spPr bwMode="auto">
          <a:xfrm>
            <a:off x="28828" y="0"/>
            <a:ext cx="842937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029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i="1" dirty="0" smtClean="0">
                <a:solidFill>
                  <a:schemeClr val="tx1"/>
                </a:solidFill>
              </a:rPr>
              <a:t>Outline</a:t>
            </a:r>
            <a:endParaRPr lang="en-US" b="1" i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 	</a:t>
            </a:r>
            <a:r>
              <a:rPr lang="en-US" b="1" dirty="0" smtClean="0"/>
              <a:t>a</a:t>
            </a:r>
            <a:r>
              <a:rPr lang="en-US" dirty="0" smtClean="0"/>
              <a:t>. </a:t>
            </a:r>
            <a:r>
              <a:rPr lang="en-US" b="1" dirty="0" smtClean="0"/>
              <a:t>Definition 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 smtClean="0"/>
              <a:t>	b. </a:t>
            </a:r>
            <a:r>
              <a:rPr lang="en-US" b="1" dirty="0"/>
              <a:t>P</a:t>
            </a:r>
            <a:r>
              <a:rPr lang="en-US" b="1" dirty="0" smtClean="0"/>
              <a:t>athogenesis</a:t>
            </a:r>
          </a:p>
          <a:p>
            <a:pPr marL="0" indent="0">
              <a:buNone/>
            </a:pPr>
            <a:r>
              <a:rPr lang="en-US" b="1" dirty="0" smtClean="0"/>
              <a:t>	</a:t>
            </a:r>
          </a:p>
          <a:p>
            <a:pPr marL="0" indent="0">
              <a:buNone/>
            </a:pPr>
            <a:r>
              <a:rPr lang="en-US" b="1" dirty="0"/>
              <a:t>	c</a:t>
            </a:r>
            <a:r>
              <a:rPr lang="en-US" b="1" dirty="0" smtClean="0"/>
              <a:t>. Risk factors </a:t>
            </a:r>
          </a:p>
          <a:p>
            <a:pPr marL="0" indent="0">
              <a:buNone/>
            </a:pPr>
            <a:r>
              <a:rPr lang="en-US" b="1" dirty="0" smtClean="0"/>
              <a:t>	</a:t>
            </a:r>
          </a:p>
          <a:p>
            <a:pPr marL="0" indent="0">
              <a:buNone/>
            </a:pPr>
            <a:r>
              <a:rPr lang="en-US" b="1" dirty="0"/>
              <a:t>	d</a:t>
            </a:r>
            <a:r>
              <a:rPr lang="en-US" b="1" dirty="0" smtClean="0"/>
              <a:t>. Different type and Diagnosis </a:t>
            </a:r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b="1" dirty="0" smtClean="0"/>
              <a:t>	-DRY</a:t>
            </a:r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b="1" dirty="0" smtClean="0"/>
              <a:t>	</a:t>
            </a:r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b="1" dirty="0" smtClean="0"/>
              <a:t>	-WET</a:t>
            </a:r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	e. Current Treatment </a:t>
            </a:r>
          </a:p>
        </p:txBody>
      </p:sp>
    </p:spTree>
    <p:extLst>
      <p:ext uri="{BB962C8B-B14F-4D97-AF65-F5344CB8AC3E}">
        <p14:creationId xmlns:p14="http://schemas.microsoft.com/office/powerpoint/2010/main" val="158911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8458200" cy="5257800"/>
          </a:xfrm>
        </p:spPr>
        <p:txBody>
          <a:bodyPr>
            <a:normAutofit fontScale="92500" lnSpcReduction="20000"/>
          </a:bodyPr>
          <a:lstStyle/>
          <a:p>
            <a:pPr marL="114300" indent="0">
              <a:buNone/>
            </a:pPr>
            <a:endParaRPr lang="en-US" dirty="0" smtClean="0"/>
          </a:p>
          <a:p>
            <a:r>
              <a:rPr lang="en-US" dirty="0">
                <a:solidFill>
                  <a:srgbClr val="0000FF"/>
                </a:solidFill>
              </a:rPr>
              <a:t>Enrollment</a:t>
            </a:r>
          </a:p>
          <a:p>
            <a:pPr lvl="2"/>
            <a:r>
              <a:rPr lang="en-US" dirty="0"/>
              <a:t>Nov 1992 - Jan 1998</a:t>
            </a:r>
          </a:p>
          <a:p>
            <a:pPr lvl="2"/>
            <a:r>
              <a:rPr lang="en-US" dirty="0"/>
              <a:t>Result reported in 2001</a:t>
            </a:r>
          </a:p>
          <a:p>
            <a:r>
              <a:rPr lang="en-US" dirty="0">
                <a:solidFill>
                  <a:srgbClr val="0000FF"/>
                </a:solidFill>
              </a:rPr>
              <a:t>Inclusion criteria</a:t>
            </a:r>
          </a:p>
          <a:p>
            <a:pPr lvl="2"/>
            <a:r>
              <a:rPr lang="en-US" dirty="0"/>
              <a:t>At least early AMD in either eye	</a:t>
            </a:r>
          </a:p>
          <a:p>
            <a:pPr lvl="2"/>
            <a:r>
              <a:rPr lang="en-US" dirty="0"/>
              <a:t>Advanced AMD with vision loss in one but good vision in other eye (20/30) with no sign of Advanced AMD</a:t>
            </a:r>
          </a:p>
          <a:p>
            <a:r>
              <a:rPr lang="en-US" sz="2000" dirty="0">
                <a:solidFill>
                  <a:srgbClr val="0000FF"/>
                </a:solidFill>
              </a:rPr>
              <a:t>Study groups</a:t>
            </a:r>
          </a:p>
          <a:p>
            <a:pPr lvl="2"/>
            <a:r>
              <a:rPr lang="en-US" sz="2000" dirty="0"/>
              <a:t>Early AMD in one or both eyes</a:t>
            </a:r>
          </a:p>
          <a:p>
            <a:pPr lvl="2"/>
            <a:r>
              <a:rPr lang="en-US" sz="2000" dirty="0"/>
              <a:t>Intermediate AMD in one or both eyes</a:t>
            </a:r>
          </a:p>
          <a:p>
            <a:pPr lvl="2"/>
            <a:r>
              <a:rPr lang="en-US" sz="2000" dirty="0"/>
              <a:t>Advanced AMD in one eye only</a:t>
            </a:r>
          </a:p>
          <a:p>
            <a:r>
              <a:rPr lang="en-US" sz="2000" dirty="0">
                <a:solidFill>
                  <a:srgbClr val="0000FF"/>
                </a:solidFill>
              </a:rPr>
              <a:t>Treatment regimen</a:t>
            </a:r>
          </a:p>
          <a:p>
            <a:pPr lvl="2"/>
            <a:r>
              <a:rPr lang="en-US" sz="2000" dirty="0"/>
              <a:t>Zinc alone</a:t>
            </a:r>
          </a:p>
          <a:p>
            <a:pPr lvl="2"/>
            <a:r>
              <a:rPr lang="en-US" sz="2000" dirty="0"/>
              <a:t>Anti-oxidants alone</a:t>
            </a:r>
          </a:p>
          <a:p>
            <a:pPr lvl="2"/>
            <a:r>
              <a:rPr lang="en-US" sz="2000" dirty="0"/>
              <a:t>Zinc + anti-oxidants</a:t>
            </a:r>
          </a:p>
          <a:p>
            <a:pPr lvl="2"/>
            <a:r>
              <a:rPr lang="en-US" sz="2000" dirty="0"/>
              <a:t>Placebo</a:t>
            </a:r>
          </a:p>
          <a:p>
            <a:pPr marL="11430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253771" y="4826675"/>
            <a:ext cx="299185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AREDS dosage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3366FF"/>
                </a:solidFill>
              </a:rPr>
              <a:t>Antioxidants</a:t>
            </a:r>
          </a:p>
          <a:p>
            <a:pPr marL="742950" lvl="1" indent="-285750">
              <a:buFontTx/>
              <a:buChar char="-"/>
            </a:pPr>
            <a:r>
              <a:rPr lang="en-US" dirty="0" smtClean="0">
                <a:solidFill>
                  <a:srgbClr val="FF0000"/>
                </a:solidFill>
              </a:rPr>
              <a:t>Vit C 500mg</a:t>
            </a:r>
          </a:p>
          <a:p>
            <a:pPr marL="742950" lvl="1" indent="-285750">
              <a:buFontTx/>
              <a:buChar char="-"/>
            </a:pPr>
            <a:r>
              <a:rPr lang="en-US" dirty="0" smtClean="0">
                <a:solidFill>
                  <a:srgbClr val="FF0000"/>
                </a:solidFill>
              </a:rPr>
              <a:t>Vit E 400 IU</a:t>
            </a:r>
          </a:p>
          <a:p>
            <a:pPr marL="742950" lvl="1" indent="-285750">
              <a:buFontTx/>
              <a:buChar char="-"/>
            </a:pPr>
            <a:r>
              <a:rPr lang="en-US" dirty="0" smtClean="0">
                <a:solidFill>
                  <a:srgbClr val="FF0000"/>
                </a:solidFill>
              </a:rPr>
              <a:t>Beta carotene 15mg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3366FF"/>
                </a:solidFill>
              </a:rPr>
              <a:t>Zinc oxide 80mg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3366FF"/>
                </a:solidFill>
              </a:rPr>
              <a:t>Cupric oxide 2mg</a:t>
            </a:r>
            <a:endParaRPr lang="en-US" dirty="0">
              <a:solidFill>
                <a:srgbClr val="3366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1722" y="3657599"/>
            <a:ext cx="2536877" cy="116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12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1" t="20405" r="18000" b="9999"/>
          <a:stretch/>
        </p:blipFill>
        <p:spPr bwMode="auto">
          <a:xfrm>
            <a:off x="0" y="0"/>
            <a:ext cx="8458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840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52600"/>
            <a:ext cx="76200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idx="1"/>
          </p:nvPr>
        </p:nvSpPr>
        <p:spPr>
          <a:xfrm>
            <a:off x="0" y="76200"/>
            <a:ext cx="8458200" cy="67818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AREDS 1 result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2201" y="135302"/>
            <a:ext cx="1576136" cy="1535303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228600" y="1883611"/>
            <a:ext cx="2550695" cy="3221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00" b="1" smtClean="0">
                <a:solidFill>
                  <a:srgbClr val="3366FF"/>
                </a:solidFill>
              </a:rPr>
              <a:t>Antioxidants + Zinc</a:t>
            </a:r>
          </a:p>
          <a:p>
            <a:pPr lvl="1"/>
            <a:endParaRPr lang="en-US" sz="1700" smtClean="0"/>
          </a:p>
          <a:p>
            <a:pPr lvl="1"/>
            <a:endParaRPr lang="en-US" sz="1700" smtClean="0"/>
          </a:p>
          <a:p>
            <a:pPr lvl="1"/>
            <a:r>
              <a:rPr lang="en-US" sz="1700" smtClean="0"/>
              <a:t>Reduce risk of developing Advanced AMD by </a:t>
            </a:r>
            <a:r>
              <a:rPr lang="en-US" sz="1700" smtClean="0">
                <a:solidFill>
                  <a:srgbClr val="FF0000"/>
                </a:solidFill>
              </a:rPr>
              <a:t>about 25%</a:t>
            </a:r>
          </a:p>
          <a:p>
            <a:pPr lvl="1"/>
            <a:r>
              <a:rPr lang="en-US" sz="1700" smtClean="0"/>
              <a:t>Reduce risk of vision loss by </a:t>
            </a:r>
            <a:r>
              <a:rPr lang="en-US" sz="1700" smtClean="0">
                <a:solidFill>
                  <a:srgbClr val="FF0000"/>
                </a:solidFill>
              </a:rPr>
              <a:t>about 19%</a:t>
            </a:r>
            <a:endParaRPr lang="en-US" sz="1700" dirty="0">
              <a:solidFill>
                <a:srgbClr val="FF0000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342115" y="1914480"/>
            <a:ext cx="2550695" cy="3221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00" b="1" dirty="0" smtClean="0">
                <a:solidFill>
                  <a:srgbClr val="3366FF"/>
                </a:solidFill>
              </a:rPr>
              <a:t>Zinc alone</a:t>
            </a:r>
          </a:p>
          <a:p>
            <a:pPr lvl="1"/>
            <a:endParaRPr lang="en-US" dirty="0"/>
          </a:p>
          <a:p>
            <a:pPr lvl="1"/>
            <a:r>
              <a:rPr lang="en-US" sz="1800" dirty="0" smtClean="0"/>
              <a:t>Risk </a:t>
            </a:r>
            <a:r>
              <a:rPr lang="en-US" sz="1800" dirty="0"/>
              <a:t>of developing Advanced AMD by </a:t>
            </a:r>
            <a:r>
              <a:rPr lang="en-US" sz="1800" dirty="0">
                <a:solidFill>
                  <a:srgbClr val="FF0000"/>
                </a:solidFill>
              </a:rPr>
              <a:t>about </a:t>
            </a:r>
            <a:r>
              <a:rPr lang="en-US" sz="1800" dirty="0" smtClean="0">
                <a:solidFill>
                  <a:srgbClr val="FF0000"/>
                </a:solidFill>
              </a:rPr>
              <a:t>21%</a:t>
            </a:r>
            <a:endParaRPr lang="en-US" sz="1800" dirty="0">
              <a:solidFill>
                <a:srgbClr val="FF0000"/>
              </a:solidFill>
            </a:endParaRPr>
          </a:p>
          <a:p>
            <a:pPr lvl="1"/>
            <a:r>
              <a:rPr lang="en-US" sz="1800" dirty="0"/>
              <a:t>Reduce risk of vision loss by </a:t>
            </a:r>
            <a:r>
              <a:rPr lang="en-US" sz="1800" dirty="0">
                <a:solidFill>
                  <a:srgbClr val="FF0000"/>
                </a:solidFill>
              </a:rPr>
              <a:t>about </a:t>
            </a:r>
            <a:r>
              <a:rPr lang="en-US" sz="1800" dirty="0" smtClean="0">
                <a:solidFill>
                  <a:srgbClr val="FF0000"/>
                </a:solidFill>
              </a:rPr>
              <a:t>11%</a:t>
            </a:r>
            <a:endParaRPr lang="en-US" sz="1800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184231" y="1942189"/>
            <a:ext cx="2550695" cy="3221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00" b="1" dirty="0" smtClean="0">
                <a:solidFill>
                  <a:srgbClr val="3366FF"/>
                </a:solidFill>
              </a:rPr>
              <a:t>Antioxidants alone</a:t>
            </a:r>
            <a:endParaRPr lang="en-US" sz="1900" b="1" dirty="0">
              <a:solidFill>
                <a:srgbClr val="3366FF"/>
              </a:solidFill>
            </a:endParaRPr>
          </a:p>
          <a:p>
            <a:pPr lvl="1"/>
            <a:endParaRPr lang="en-US" sz="1900" dirty="0" smtClean="0"/>
          </a:p>
          <a:p>
            <a:pPr lvl="1"/>
            <a:r>
              <a:rPr lang="en-US" sz="1900" dirty="0" smtClean="0"/>
              <a:t>Reduce </a:t>
            </a:r>
            <a:r>
              <a:rPr lang="en-US" sz="1900" dirty="0"/>
              <a:t>risk of developing Advanced AMD by about </a:t>
            </a:r>
            <a:r>
              <a:rPr lang="en-US" sz="1900" dirty="0" smtClean="0">
                <a:solidFill>
                  <a:srgbClr val="FF0000"/>
                </a:solidFill>
              </a:rPr>
              <a:t>17%</a:t>
            </a:r>
            <a:endParaRPr lang="en-US" sz="1900" dirty="0">
              <a:solidFill>
                <a:srgbClr val="FF0000"/>
              </a:solidFill>
            </a:endParaRPr>
          </a:p>
          <a:p>
            <a:pPr lvl="1"/>
            <a:r>
              <a:rPr lang="en-US" sz="1900" dirty="0"/>
              <a:t>Reduce risk of vision loss by </a:t>
            </a:r>
            <a:r>
              <a:rPr lang="en-US" sz="1900" dirty="0">
                <a:solidFill>
                  <a:srgbClr val="FF0000"/>
                </a:solidFill>
              </a:rPr>
              <a:t>about </a:t>
            </a:r>
            <a:r>
              <a:rPr lang="en-US" sz="1900" dirty="0" smtClean="0">
                <a:solidFill>
                  <a:srgbClr val="FF0000"/>
                </a:solidFill>
              </a:rPr>
              <a:t>10%</a:t>
            </a:r>
            <a:endParaRPr lang="en-US" sz="1900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860926" y="5073315"/>
            <a:ext cx="6382075" cy="14036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00" b="1" dirty="0" smtClean="0">
                <a:solidFill>
                  <a:srgbClr val="3366FF"/>
                </a:solidFill>
              </a:rPr>
              <a:t>Finding on Cataract</a:t>
            </a:r>
          </a:p>
          <a:p>
            <a:pPr lvl="1"/>
            <a:r>
              <a:rPr lang="en-US" sz="1900" dirty="0" smtClean="0"/>
              <a:t>Same AREDS formula had no significant effect on the development or progression of age related cataract. </a:t>
            </a: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1403489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uild="p"/>
      <p:bldP spid="7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1" t="20064" r="18182" b="10340"/>
          <a:stretch/>
        </p:blipFill>
        <p:spPr bwMode="auto">
          <a:xfrm>
            <a:off x="0" y="0"/>
            <a:ext cx="8458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254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8458200" cy="5257800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4 Treatment groups</a:t>
            </a:r>
          </a:p>
          <a:p>
            <a:pPr lvl="2"/>
            <a:endParaRPr lang="en-US" dirty="0"/>
          </a:p>
          <a:p>
            <a:pPr lvl="2"/>
            <a:r>
              <a:rPr lang="en-US" sz="2000" dirty="0"/>
              <a:t>Original AREDS formula</a:t>
            </a:r>
          </a:p>
          <a:p>
            <a:pPr lvl="2"/>
            <a:r>
              <a:rPr lang="en-US" sz="2000" dirty="0"/>
              <a:t>AREDS with no beta carotene</a:t>
            </a:r>
          </a:p>
          <a:p>
            <a:pPr lvl="2"/>
            <a:r>
              <a:rPr lang="en-US" sz="2000" dirty="0"/>
              <a:t>AREDS with low dose of Zinc (25mg)</a:t>
            </a:r>
          </a:p>
          <a:p>
            <a:pPr lvl="2"/>
            <a:r>
              <a:rPr lang="en-US" sz="2000" dirty="0"/>
              <a:t>AREDS with no beta carotene and low dose zinc</a:t>
            </a:r>
          </a:p>
          <a:p>
            <a:pPr lvl="2"/>
            <a:endParaRPr lang="en-US" dirty="0"/>
          </a:p>
          <a:p>
            <a:pPr lvl="3"/>
            <a:r>
              <a:rPr lang="en-US" b="1" i="1" dirty="0">
                <a:solidFill>
                  <a:srgbClr val="0000FF"/>
                </a:solidFill>
              </a:rPr>
              <a:t>Each group received one of four additional supplements</a:t>
            </a:r>
          </a:p>
          <a:p>
            <a:pPr lvl="4"/>
            <a:r>
              <a:rPr lang="en-US" dirty="0"/>
              <a:t>Lutein/</a:t>
            </a:r>
            <a:r>
              <a:rPr lang="en-US" dirty="0" err="1"/>
              <a:t>Zeaxanthin</a:t>
            </a:r>
            <a:r>
              <a:rPr lang="en-US" dirty="0"/>
              <a:t> 10/2 mg</a:t>
            </a:r>
          </a:p>
          <a:p>
            <a:pPr lvl="4"/>
            <a:r>
              <a:rPr lang="en-US" dirty="0"/>
              <a:t>Omega-3 fatty acid 1000mg</a:t>
            </a:r>
          </a:p>
          <a:p>
            <a:pPr lvl="4"/>
            <a:r>
              <a:rPr lang="en-US" dirty="0"/>
              <a:t>Lutein/</a:t>
            </a:r>
            <a:r>
              <a:rPr lang="en-US" dirty="0" err="1"/>
              <a:t>Zeaxanthin</a:t>
            </a:r>
            <a:r>
              <a:rPr lang="en-US" dirty="0"/>
              <a:t> and Omega-3</a:t>
            </a:r>
          </a:p>
          <a:p>
            <a:pPr lvl="4"/>
            <a:r>
              <a:rPr lang="en-US" dirty="0"/>
              <a:t>Placebo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59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9" t="20746" r="18546" b="10340"/>
          <a:stretch/>
        </p:blipFill>
        <p:spPr bwMode="auto">
          <a:xfrm>
            <a:off x="-76200" y="0"/>
            <a:ext cx="8534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264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 - WET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8458200" cy="5257800"/>
          </a:xfrm>
        </p:spPr>
        <p:txBody>
          <a:bodyPr/>
          <a:lstStyle/>
          <a:p>
            <a:pPr marL="550926" lvl="0" indent="-514350">
              <a:buClr>
                <a:srgbClr val="F0A22E"/>
              </a:buClr>
              <a:buSzPct val="70000"/>
              <a:buFont typeface="Wingdings 2"/>
              <a:buAutoNum type="arabicPeriod"/>
            </a:pPr>
            <a:r>
              <a:rPr lang="en-US" sz="3200" dirty="0">
                <a:solidFill>
                  <a:srgbClr val="4E3B30"/>
                </a:solidFill>
                <a:latin typeface="Franklin Gothic Book"/>
              </a:rPr>
              <a:t>Thermal laser </a:t>
            </a:r>
            <a:r>
              <a:rPr lang="en-US" sz="3200" dirty="0" err="1">
                <a:solidFill>
                  <a:srgbClr val="4E3B30"/>
                </a:solidFill>
                <a:latin typeface="Franklin Gothic Book"/>
              </a:rPr>
              <a:t>photocoagualtion</a:t>
            </a:r>
            <a:endParaRPr lang="en-US" sz="3200" dirty="0">
              <a:solidFill>
                <a:srgbClr val="4E3B30"/>
              </a:solidFill>
              <a:latin typeface="Franklin Gothic Book"/>
            </a:endParaRPr>
          </a:p>
          <a:p>
            <a:pPr marL="550926" lvl="0" indent="-514350">
              <a:buClr>
                <a:srgbClr val="F0A22E"/>
              </a:buClr>
              <a:buSzPct val="70000"/>
              <a:buFont typeface="Wingdings 2"/>
              <a:buAutoNum type="arabicPeriod"/>
            </a:pPr>
            <a:r>
              <a:rPr lang="en-US" sz="3200" dirty="0">
                <a:solidFill>
                  <a:srgbClr val="4E3B30"/>
                </a:solidFill>
                <a:latin typeface="Franklin Gothic Book"/>
              </a:rPr>
              <a:t>Photodynamic therapy</a:t>
            </a:r>
          </a:p>
          <a:p>
            <a:pPr marL="550926" lvl="0" indent="-514350">
              <a:buClr>
                <a:srgbClr val="F0A22E"/>
              </a:buClr>
              <a:buSzPct val="70000"/>
              <a:buFont typeface="Wingdings 2"/>
              <a:buAutoNum type="arabicPeriod"/>
            </a:pPr>
            <a:r>
              <a:rPr lang="en-US" sz="3200" dirty="0" err="1">
                <a:solidFill>
                  <a:srgbClr val="4E3B30"/>
                </a:solidFill>
                <a:latin typeface="Franklin Gothic Book"/>
              </a:rPr>
              <a:t>Cortico</a:t>
            </a:r>
            <a:r>
              <a:rPr lang="en-US" sz="3200" dirty="0">
                <a:solidFill>
                  <a:srgbClr val="4E3B30"/>
                </a:solidFill>
                <a:latin typeface="Franklin Gothic Book"/>
              </a:rPr>
              <a:t>-steroid (IVK)</a:t>
            </a:r>
          </a:p>
          <a:p>
            <a:pPr marL="550926" lvl="0" indent="-514350">
              <a:buClr>
                <a:srgbClr val="F0A22E"/>
              </a:buClr>
              <a:buSzPct val="70000"/>
              <a:buFont typeface="Wingdings 2"/>
              <a:buAutoNum type="arabicPeriod"/>
            </a:pPr>
            <a:r>
              <a:rPr lang="en-US" sz="3200" dirty="0">
                <a:solidFill>
                  <a:srgbClr val="4E3B30"/>
                </a:solidFill>
                <a:latin typeface="Franklin Gothic Book"/>
              </a:rPr>
              <a:t>Anti-VEGF </a:t>
            </a:r>
          </a:p>
          <a:p>
            <a:pPr marL="909828" lvl="1" indent="-571500">
              <a:buClr>
                <a:srgbClr val="F0A22E"/>
              </a:buClr>
              <a:buSzPct val="70000"/>
              <a:buFont typeface="+mj-lt"/>
              <a:buAutoNum type="romanLcPeriod"/>
            </a:pPr>
            <a:r>
              <a:rPr lang="en-US" sz="2800" dirty="0" err="1">
                <a:solidFill>
                  <a:srgbClr val="4E3B30"/>
                </a:solidFill>
                <a:latin typeface="Franklin Gothic Book"/>
              </a:rPr>
              <a:t>Pegaptanib</a:t>
            </a:r>
            <a:r>
              <a:rPr lang="en-US" sz="2800" dirty="0">
                <a:solidFill>
                  <a:srgbClr val="4E3B30"/>
                </a:solidFill>
                <a:latin typeface="Franklin Gothic Book"/>
              </a:rPr>
              <a:t> sodium</a:t>
            </a:r>
          </a:p>
          <a:p>
            <a:pPr marL="909828" lvl="1" indent="-571500">
              <a:buClr>
                <a:srgbClr val="F0A22E"/>
              </a:buClr>
              <a:buSzPct val="70000"/>
              <a:buFont typeface="+mj-lt"/>
              <a:buAutoNum type="romanLcPeriod"/>
            </a:pPr>
            <a:r>
              <a:rPr lang="en-US" sz="2800" dirty="0" err="1">
                <a:solidFill>
                  <a:srgbClr val="4E3B30"/>
                </a:solidFill>
                <a:latin typeface="Franklin Gothic Book"/>
              </a:rPr>
              <a:t>Ranibizumab</a:t>
            </a:r>
            <a:endParaRPr lang="en-US" sz="2800" dirty="0">
              <a:solidFill>
                <a:srgbClr val="4E3B30"/>
              </a:solidFill>
              <a:latin typeface="Franklin Gothic Book"/>
            </a:endParaRPr>
          </a:p>
          <a:p>
            <a:pPr marL="909828" lvl="1" indent="-571500">
              <a:buClr>
                <a:srgbClr val="F0A22E"/>
              </a:buClr>
              <a:buSzPct val="70000"/>
              <a:buFont typeface="+mj-lt"/>
              <a:buAutoNum type="romanLcPeriod"/>
            </a:pPr>
            <a:r>
              <a:rPr lang="en-US" sz="2800" dirty="0" err="1">
                <a:solidFill>
                  <a:srgbClr val="4E3B30"/>
                </a:solidFill>
                <a:latin typeface="Franklin Gothic Book"/>
              </a:rPr>
              <a:t>Bevacizamab</a:t>
            </a:r>
            <a:endParaRPr lang="en-US" sz="2800" dirty="0">
              <a:solidFill>
                <a:srgbClr val="4E3B30"/>
              </a:solidFill>
              <a:latin typeface="Franklin Gothic Book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4400" y="2549236"/>
            <a:ext cx="3609975" cy="366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4976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8382000" cy="5257800"/>
          </a:xfrm>
        </p:spPr>
        <p:txBody>
          <a:bodyPr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1586828" y="2967335"/>
            <a:ext cx="597035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THANK YOU FOR </a:t>
            </a:r>
          </a:p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YOUR ATTENTION!!!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738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What is Macular Degeneration</a:t>
            </a:r>
            <a:r>
              <a:rPr lang="en-US" b="1" dirty="0" smtClean="0">
                <a:solidFill>
                  <a:srgbClr val="00B050"/>
                </a:solidFill>
              </a:rPr>
              <a:t>?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991600" cy="5105400"/>
          </a:xfrm>
        </p:spPr>
        <p:txBody>
          <a:bodyPr>
            <a:normAutofit fontScale="70000" lnSpcReduction="20000"/>
          </a:bodyPr>
          <a:lstStyle/>
          <a:p>
            <a:pPr marL="457200" lvl="1" indent="0">
              <a:buNone/>
            </a:pPr>
            <a:endParaRPr lang="en-US" sz="3000" dirty="0"/>
          </a:p>
          <a:p>
            <a:pPr marL="457200" lvl="1" indent="0">
              <a:buNone/>
            </a:pPr>
            <a:r>
              <a:rPr lang="en-US" sz="3000" dirty="0" smtClean="0"/>
              <a:t>	</a:t>
            </a:r>
            <a:r>
              <a:rPr lang="en-US" sz="4100" dirty="0" smtClean="0"/>
              <a:t>=&gt;Is </a:t>
            </a:r>
            <a:r>
              <a:rPr lang="en-US" sz="4100" dirty="0"/>
              <a:t>a degenerative disorder affecting the </a:t>
            </a:r>
            <a:r>
              <a:rPr lang="en-US" sz="4100" dirty="0" smtClean="0"/>
              <a:t>macula that </a:t>
            </a:r>
            <a:r>
              <a:rPr lang="en-US" sz="4100" dirty="0"/>
              <a:t>can cause loss of </a:t>
            </a:r>
            <a:r>
              <a:rPr lang="en-US" sz="4100" dirty="0" smtClean="0"/>
              <a:t>central </a:t>
            </a:r>
            <a:r>
              <a:rPr lang="en-US" sz="4100" dirty="0"/>
              <a:t>vision and blindness, in person &gt; 50 </a:t>
            </a:r>
            <a:r>
              <a:rPr lang="en-US" sz="4100" dirty="0" smtClean="0"/>
              <a:t>years.</a:t>
            </a:r>
          </a:p>
          <a:p>
            <a:pPr marL="457200" lvl="1" indent="0">
              <a:buNone/>
            </a:pPr>
            <a:r>
              <a:rPr lang="en-US" sz="4100" dirty="0"/>
              <a:t>	</a:t>
            </a:r>
            <a:endParaRPr lang="en-US" sz="4100" dirty="0" smtClean="0"/>
          </a:p>
          <a:p>
            <a:pPr marL="457200" lvl="1" indent="0">
              <a:buNone/>
            </a:pPr>
            <a:r>
              <a:rPr lang="en-US" sz="4100" dirty="0"/>
              <a:t>	</a:t>
            </a:r>
            <a:r>
              <a:rPr lang="en-US" sz="4100" dirty="0" smtClean="0"/>
              <a:t>+90</a:t>
            </a:r>
            <a:r>
              <a:rPr lang="en-US" sz="4100" dirty="0"/>
              <a:t>% </a:t>
            </a:r>
            <a:r>
              <a:rPr lang="en-US" sz="4100" dirty="0" smtClean="0"/>
              <a:t>non-exudative </a:t>
            </a:r>
            <a:r>
              <a:rPr lang="en-US" sz="4100" dirty="0"/>
              <a:t>(dry) AMD </a:t>
            </a:r>
            <a:endParaRPr lang="en-US" sz="4100" dirty="0" smtClean="0"/>
          </a:p>
          <a:p>
            <a:pPr marL="457200" lvl="1" indent="0">
              <a:buNone/>
            </a:pPr>
            <a:r>
              <a:rPr lang="en-US" sz="4100" dirty="0"/>
              <a:t>	</a:t>
            </a:r>
            <a:endParaRPr lang="en-US" sz="4100" dirty="0" smtClean="0"/>
          </a:p>
          <a:p>
            <a:pPr marL="457200" lvl="1" indent="0">
              <a:buNone/>
            </a:pPr>
            <a:r>
              <a:rPr lang="en-US" sz="4100" dirty="0"/>
              <a:t>	</a:t>
            </a:r>
            <a:r>
              <a:rPr lang="en-US" sz="4100" dirty="0" smtClean="0"/>
              <a:t>+10% neo-vascular </a:t>
            </a:r>
            <a:r>
              <a:rPr lang="en-US" sz="4100" dirty="0"/>
              <a:t>(wet) </a:t>
            </a:r>
            <a:r>
              <a:rPr lang="en-US" sz="4100" dirty="0" smtClean="0"/>
              <a:t>AMD</a:t>
            </a:r>
          </a:p>
          <a:p>
            <a:pPr marL="457200" lvl="1" indent="0">
              <a:buNone/>
            </a:pPr>
            <a:r>
              <a:rPr lang="en-US" sz="3000" dirty="0"/>
              <a:t>	</a:t>
            </a:r>
            <a:endParaRPr lang="en-US" sz="3000" dirty="0" smtClean="0"/>
          </a:p>
          <a:p>
            <a:pPr marL="457200" lvl="1" indent="0">
              <a:buNone/>
            </a:pPr>
            <a:r>
              <a:rPr lang="en-US" sz="3000" dirty="0" smtClean="0"/>
              <a:t>=&gt;</a:t>
            </a:r>
            <a:r>
              <a:rPr lang="en-US" sz="3200" b="1" i="1" dirty="0" smtClean="0">
                <a:solidFill>
                  <a:srgbClr val="0000FF"/>
                </a:solidFill>
              </a:rPr>
              <a:t> </a:t>
            </a:r>
            <a:r>
              <a:rPr lang="en-US" sz="3200" b="1" i="1" dirty="0">
                <a:solidFill>
                  <a:srgbClr val="0000FF"/>
                </a:solidFill>
              </a:rPr>
              <a:t>Degeneration: Change of tissue to a less functionally active form</a:t>
            </a:r>
            <a:endParaRPr lang="en-US" sz="3000" dirty="0" smtClean="0"/>
          </a:p>
          <a:p>
            <a:pPr marL="457200" lvl="1" indent="0">
              <a:buNone/>
            </a:pPr>
            <a:endParaRPr lang="en-US" sz="3000" dirty="0"/>
          </a:p>
          <a:p>
            <a:pPr marL="457200" lvl="1" indent="0">
              <a:buNone/>
            </a:pPr>
            <a:r>
              <a:rPr lang="en-US" sz="3000" dirty="0"/>
              <a:t/>
            </a:r>
            <a:br>
              <a:rPr lang="en-US" sz="3000" dirty="0"/>
            </a:br>
            <a:endParaRPr lang="en-US" sz="3000" dirty="0"/>
          </a:p>
          <a:p>
            <a:pPr marL="457200" lvl="1" indent="0">
              <a:buNone/>
            </a:pPr>
            <a:endParaRPr lang="en-US" sz="3000" dirty="0" smtClean="0"/>
          </a:p>
        </p:txBody>
      </p:sp>
    </p:spTree>
    <p:extLst>
      <p:ext uri="{BB962C8B-B14F-4D97-AF65-F5344CB8AC3E}">
        <p14:creationId xmlns:p14="http://schemas.microsoft.com/office/powerpoint/2010/main" val="391129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4724400" cy="685800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endParaRPr lang="en-US" sz="3200" dirty="0" smtClean="0"/>
          </a:p>
          <a:p>
            <a:pPr marL="114300" indent="0">
              <a:buNone/>
            </a:pPr>
            <a:r>
              <a:rPr lang="en-US" sz="3200" dirty="0" smtClean="0"/>
              <a:t>+</a:t>
            </a:r>
            <a:r>
              <a:rPr lang="en-US" sz="3200" b="1" dirty="0"/>
              <a:t>The </a:t>
            </a:r>
            <a:r>
              <a:rPr lang="en-US" sz="3200" b="1" dirty="0" err="1" smtClean="0"/>
              <a:t>macula</a:t>
            </a:r>
            <a:r>
              <a:rPr lang="en-US" sz="3200" dirty="0" err="1"/>
              <a:t>:round</a:t>
            </a:r>
            <a:r>
              <a:rPr lang="en-US" sz="3200" dirty="0"/>
              <a:t> area at the posterior pole, lying inside the temporal vascular arcades. 5 and 6 mm in </a:t>
            </a:r>
            <a:r>
              <a:rPr lang="en-US" sz="3200" dirty="0" smtClean="0"/>
              <a:t>diameter.</a:t>
            </a:r>
          </a:p>
          <a:p>
            <a:pPr marL="114300" indent="0">
              <a:buNone/>
            </a:pPr>
            <a:r>
              <a:rPr lang="en-US" sz="3200" dirty="0" smtClean="0"/>
              <a:t>+</a:t>
            </a:r>
            <a:r>
              <a:rPr lang="en-US" sz="3200" dirty="0"/>
              <a:t>Has highest concentration of photoreceptors which facilitate central vision and permit high resolution visual acuity</a:t>
            </a:r>
          </a:p>
          <a:p>
            <a:pPr marL="114300" indent="0">
              <a:buNone/>
            </a:pP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6" t="37886" r="51363" b="7693"/>
          <a:stretch/>
        </p:blipFill>
        <p:spPr bwMode="auto">
          <a:xfrm>
            <a:off x="4724400" y="685800"/>
            <a:ext cx="44196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505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Pathogenesis </a:t>
            </a:r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16" t="20955" r="18427" b="11120"/>
          <a:stretch/>
        </p:blipFill>
        <p:spPr bwMode="auto">
          <a:xfrm>
            <a:off x="0" y="1219200"/>
            <a:ext cx="8458200" cy="5638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891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7048"/>
            <a:ext cx="8653272" cy="5178552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AU" sz="2800" dirty="0" smtClean="0"/>
          </a:p>
          <a:p>
            <a:pPr marL="114300" indent="0">
              <a:lnSpc>
                <a:spcPct val="90000"/>
              </a:lnSpc>
              <a:buNone/>
            </a:pPr>
            <a:r>
              <a:rPr lang="en-AU" sz="2800" dirty="0" smtClean="0"/>
              <a:t>=&gt;Accumulation </a:t>
            </a:r>
            <a:r>
              <a:rPr lang="en-AU" sz="2800" dirty="0"/>
              <a:t>reactive debris in RPE</a:t>
            </a:r>
          </a:p>
          <a:p>
            <a:pPr lvl="1">
              <a:lnSpc>
                <a:spcPct val="90000"/>
              </a:lnSpc>
            </a:pPr>
            <a:endParaRPr lang="en-AU" sz="2400" dirty="0" smtClean="0"/>
          </a:p>
          <a:p>
            <a:pPr lvl="1">
              <a:lnSpc>
                <a:spcPct val="90000"/>
              </a:lnSpc>
            </a:pPr>
            <a:r>
              <a:rPr lang="en-AU" sz="2400" dirty="0" smtClean="0"/>
              <a:t>Inhibits </a:t>
            </a:r>
            <a:r>
              <a:rPr lang="en-AU" sz="2400" dirty="0"/>
              <a:t>RPE cell function</a:t>
            </a:r>
          </a:p>
          <a:p>
            <a:pPr lvl="1">
              <a:lnSpc>
                <a:spcPct val="90000"/>
              </a:lnSpc>
            </a:pPr>
            <a:endParaRPr lang="en-AU" sz="2400" dirty="0" smtClean="0"/>
          </a:p>
          <a:p>
            <a:pPr lvl="1">
              <a:lnSpc>
                <a:spcPct val="90000"/>
              </a:lnSpc>
            </a:pPr>
            <a:r>
              <a:rPr lang="en-AU" sz="2400" dirty="0" smtClean="0"/>
              <a:t>Induces </a:t>
            </a:r>
            <a:r>
              <a:rPr lang="en-AU" sz="2400" dirty="0"/>
              <a:t>RPE cell </a:t>
            </a:r>
            <a:r>
              <a:rPr lang="en-AU" sz="2400" dirty="0" smtClean="0"/>
              <a:t>death</a:t>
            </a:r>
          </a:p>
          <a:p>
            <a:pPr lvl="1">
              <a:lnSpc>
                <a:spcPct val="90000"/>
              </a:lnSpc>
            </a:pPr>
            <a:endParaRPr lang="en-AU" sz="2400" dirty="0"/>
          </a:p>
          <a:p>
            <a:pPr lvl="1">
              <a:lnSpc>
                <a:spcPct val="90000"/>
              </a:lnSpc>
            </a:pPr>
            <a:r>
              <a:rPr lang="en-AU" sz="2400" dirty="0" smtClean="0"/>
              <a:t>Bruch’s membrane Thickening</a:t>
            </a:r>
            <a:endParaRPr lang="en-AU" sz="2400" dirty="0"/>
          </a:p>
          <a:p>
            <a:pPr marL="411480" lvl="1" indent="0">
              <a:lnSpc>
                <a:spcPct val="90000"/>
              </a:lnSpc>
              <a:buNone/>
            </a:pPr>
            <a:endParaRPr lang="en-AU" sz="24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658" y="2819400"/>
            <a:ext cx="4505341" cy="400396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9803" t="2249" r="2045" b="239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552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TEMP1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6250" r="2343"/>
          <a:stretch>
            <a:fillRect/>
          </a:stretch>
        </p:blipFill>
        <p:spPr bwMode="auto">
          <a:xfrm>
            <a:off x="0" y="0"/>
            <a:ext cx="845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7880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09" t="28934" r="16000" b="16481"/>
          <a:stretch/>
        </p:blipFill>
        <p:spPr bwMode="auto">
          <a:xfrm>
            <a:off x="28964" y="0"/>
            <a:ext cx="842923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214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cap="all" dirty="0"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</a:rPr>
              <a:t>Who Gets ARMD?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sz="3000" dirty="0" smtClean="0"/>
              <a:t>=&gt; </a:t>
            </a:r>
            <a:r>
              <a:rPr lang="en-US" sz="3000" b="1" dirty="0" smtClean="0"/>
              <a:t>Age &gt; 50y.o:</a:t>
            </a:r>
          </a:p>
          <a:p>
            <a:pPr marL="0" indent="0">
              <a:buNone/>
            </a:pPr>
            <a:r>
              <a:rPr lang="en-US" sz="3000" b="1" dirty="0"/>
              <a:t>	</a:t>
            </a:r>
            <a:r>
              <a:rPr lang="en-US" sz="3000" b="1" dirty="0" smtClean="0"/>
              <a:t>	+FES</a:t>
            </a:r>
            <a:r>
              <a:rPr lang="en-US" sz="3000" dirty="0" smtClean="0"/>
              <a:t>:</a:t>
            </a:r>
          </a:p>
          <a:p>
            <a:pPr marL="0" indent="0">
              <a:buNone/>
            </a:pPr>
            <a:r>
              <a:rPr lang="en-US" sz="3000" dirty="0"/>
              <a:t>	</a:t>
            </a:r>
            <a:r>
              <a:rPr lang="en-US" sz="3000" dirty="0" smtClean="0"/>
              <a:t>		?65y.o-&gt;74 </a:t>
            </a:r>
            <a:r>
              <a:rPr lang="en-US" sz="3000" dirty="0" err="1" smtClean="0"/>
              <a:t>y.o</a:t>
            </a:r>
            <a:r>
              <a:rPr lang="en-US" sz="3000" dirty="0" smtClean="0"/>
              <a:t>	(6,4%)</a:t>
            </a:r>
          </a:p>
          <a:p>
            <a:pPr marL="0" indent="0">
              <a:buNone/>
            </a:pPr>
            <a:r>
              <a:rPr lang="en-US" sz="3000" dirty="0"/>
              <a:t>	</a:t>
            </a:r>
            <a:r>
              <a:rPr lang="en-US" sz="3000" dirty="0" smtClean="0"/>
              <a:t>		?&gt;75 </a:t>
            </a:r>
            <a:r>
              <a:rPr lang="en-US" sz="3000" dirty="0" err="1" smtClean="0"/>
              <a:t>y.o</a:t>
            </a:r>
            <a:r>
              <a:rPr lang="en-US" sz="3000" dirty="0" smtClean="0"/>
              <a:t> 		(19,7%)</a:t>
            </a:r>
          </a:p>
          <a:p>
            <a:pPr marL="0" indent="0">
              <a:buNone/>
            </a:pPr>
            <a:r>
              <a:rPr lang="en-US" sz="3000" dirty="0"/>
              <a:t>	</a:t>
            </a:r>
            <a:r>
              <a:rPr lang="en-US" sz="3000" dirty="0" smtClean="0"/>
              <a:t>		?&gt;80 </a:t>
            </a:r>
            <a:r>
              <a:rPr lang="en-US" sz="3000" dirty="0" err="1" smtClean="0"/>
              <a:t>y.o</a:t>
            </a:r>
            <a:r>
              <a:rPr lang="en-US" sz="3000" dirty="0" smtClean="0"/>
              <a:t> 6-fold higher </a:t>
            </a:r>
            <a:r>
              <a:rPr lang="en-US" sz="3000" dirty="0" err="1" smtClean="0"/>
              <a:t>Pre.than</a:t>
            </a:r>
            <a:r>
              <a:rPr lang="en-US" sz="3000" dirty="0" smtClean="0"/>
              <a:t> 60-64y.o</a:t>
            </a:r>
          </a:p>
          <a:p>
            <a:pPr marL="114300" indent="0">
              <a:buNone/>
            </a:pPr>
            <a:r>
              <a:rPr lang="en-US" sz="3000" dirty="0"/>
              <a:t>	</a:t>
            </a:r>
            <a:r>
              <a:rPr lang="en-US" sz="3000" dirty="0" smtClean="0"/>
              <a:t>=&gt;</a:t>
            </a:r>
            <a:r>
              <a:rPr lang="en-US" sz="3200" dirty="0" smtClean="0"/>
              <a:t>Other </a:t>
            </a:r>
            <a:r>
              <a:rPr lang="en-US" sz="3200" dirty="0"/>
              <a:t>risk factors for AMD include positive family </a:t>
            </a:r>
            <a:r>
              <a:rPr lang="en-US" sz="3200" dirty="0" smtClean="0"/>
              <a:t>history</a:t>
            </a:r>
            <a:r>
              <a:rPr lang="en-US" sz="3200" dirty="0"/>
              <a:t>, cigarette </a:t>
            </a:r>
            <a:r>
              <a:rPr lang="en-US" sz="3200" dirty="0" err="1" smtClean="0"/>
              <a:t>smoking,Caucasian,hyperopia</a:t>
            </a:r>
            <a:r>
              <a:rPr lang="en-US" sz="3200" dirty="0"/>
              <a:t>,</a:t>
            </a:r>
          </a:p>
          <a:p>
            <a:pPr marL="114300" indent="0">
              <a:buNone/>
            </a:pPr>
            <a:r>
              <a:rPr lang="en-US" sz="3200" dirty="0"/>
              <a:t>light iris color, hypertension, hypercholesterolemia, </a:t>
            </a:r>
            <a:r>
              <a:rPr lang="en-US" sz="3200" dirty="0" smtClean="0"/>
              <a:t>female </a:t>
            </a:r>
            <a:r>
              <a:rPr lang="en-US" sz="3200" dirty="0"/>
              <a:t>gender, and </a:t>
            </a:r>
            <a:r>
              <a:rPr lang="en-US" sz="3200" dirty="0" smtClean="0"/>
              <a:t>cardio</a:t>
            </a:r>
            <a:r>
              <a:rPr lang="en-US" sz="3200" b="1" dirty="0" smtClean="0"/>
              <a:t>vascular disease</a:t>
            </a:r>
            <a:r>
              <a:rPr lang="en-US" sz="3200" b="1" dirty="0"/>
              <a:t>.</a:t>
            </a:r>
            <a:endParaRPr lang="en-US" sz="3000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50628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630</TotalTime>
  <Words>294</Words>
  <Application>Microsoft Office PowerPoint</Application>
  <PresentationFormat>On-screen Show (4:3)</PresentationFormat>
  <Paragraphs>136</Paragraphs>
  <Slides>27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Adjacency</vt:lpstr>
      <vt:lpstr>Diagnosis and Current Treatment of  AMD</vt:lpstr>
      <vt:lpstr>Outline</vt:lpstr>
      <vt:lpstr>What is Macular Degeneration?</vt:lpstr>
      <vt:lpstr>PowerPoint Presentation</vt:lpstr>
      <vt:lpstr>Pathogenesis </vt:lpstr>
      <vt:lpstr>HOW</vt:lpstr>
      <vt:lpstr>PowerPoint Presentation</vt:lpstr>
      <vt:lpstr>PowerPoint Presentation</vt:lpstr>
      <vt:lpstr>Who Gets ARMD?</vt:lpstr>
      <vt:lpstr>#Type and Diagnosis </vt:lpstr>
      <vt:lpstr> </vt:lpstr>
      <vt:lpstr>AMD: DIAGNOSIS</vt:lpstr>
      <vt:lpstr>PowerPoint Presentation</vt:lpstr>
      <vt:lpstr>PowerPoint Presentation</vt:lpstr>
      <vt:lpstr>PowerPoint Presentation</vt:lpstr>
      <vt:lpstr>Management</vt:lpstr>
      <vt:lpstr>Management Dry ARMD</vt:lpstr>
      <vt:lpstr>AREDS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Management - WET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Age-related Macular Degeneration</dc:title>
  <dc:creator>USER</dc:creator>
  <cp:lastModifiedBy>USER</cp:lastModifiedBy>
  <cp:revision>55</cp:revision>
  <dcterms:created xsi:type="dcterms:W3CDTF">2014-06-13T16:30:55Z</dcterms:created>
  <dcterms:modified xsi:type="dcterms:W3CDTF">2014-12-06T02:33:36Z</dcterms:modified>
</cp:coreProperties>
</file>